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6" r:id="rId9"/>
    <p:sldId id="263" r:id="rId10"/>
    <p:sldId id="274" r:id="rId11"/>
    <p:sldId id="264" r:id="rId12"/>
    <p:sldId id="275" r:id="rId13"/>
    <p:sldId id="265" r:id="rId14"/>
    <p:sldId id="266" r:id="rId15"/>
    <p:sldId id="269" r:id="rId16"/>
    <p:sldId id="267" r:id="rId17"/>
    <p:sldId id="268" r:id="rId18"/>
    <p:sldId id="270" r:id="rId19"/>
    <p:sldId id="271" r:id="rId20"/>
    <p:sldId id="272" r:id="rId21"/>
    <p:sldId id="273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90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8FE659-A672-F91A-2A41-BF051D2E4A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3075" y="104504"/>
            <a:ext cx="10267405" cy="5164181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rgbClr val="FF0000"/>
                </a:solidFill>
              </a:rPr>
              <a:t>П</a:t>
            </a:r>
            <a:r>
              <a:rPr lang="ru-RU" b="1" dirty="0">
                <a:solidFill>
                  <a:srgbClr val="FF0000"/>
                </a:solidFill>
              </a:rPr>
              <a:t>риветствуем Вас на семинар совещании заместителей директора по воспитательной работе в </a:t>
            </a:r>
            <a:r>
              <a:rPr lang="ru-RU" b="1" dirty="0" smtClean="0">
                <a:solidFill>
                  <a:srgbClr val="FF0000"/>
                </a:solidFill>
              </a:rPr>
              <a:t>МКОУ </a:t>
            </a:r>
            <a:r>
              <a:rPr lang="ru-RU" b="1" dirty="0">
                <a:solidFill>
                  <a:srgbClr val="FF0000"/>
                </a:solidFill>
              </a:rPr>
              <a:t>«Мехельтинская СОШ»</a:t>
            </a:r>
          </a:p>
        </p:txBody>
      </p:sp>
    </p:spTree>
    <p:extLst>
      <p:ext uri="{BB962C8B-B14F-4D97-AF65-F5344CB8AC3E}">
        <p14:creationId xmlns:p14="http://schemas.microsoft.com/office/powerpoint/2010/main" val="471325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5AC6FC2-4999-E8DC-1C28-A466CF07F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7"/>
            <a:ext cx="10606450" cy="5555859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</a:rPr>
              <a:t>Т</a:t>
            </a:r>
            <a:r>
              <a:rPr lang="ru-RU" b="1" dirty="0">
                <a:solidFill>
                  <a:srgbClr val="C00000"/>
                </a:solidFill>
              </a:rPr>
              <a:t>ема семинар-совещания: </a:t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«</a:t>
            </a:r>
            <a:r>
              <a:rPr lang="ru-RU" sz="4000" b="1" dirty="0">
                <a:solidFill>
                  <a:srgbClr val="C00000"/>
                </a:solidFill>
              </a:rPr>
              <a:t>с</a:t>
            </a:r>
            <a:r>
              <a:rPr lang="ru-RU" b="1" dirty="0">
                <a:solidFill>
                  <a:srgbClr val="C00000"/>
                </a:solidFill>
              </a:rPr>
              <a:t>екреты успешного взаимодействия с семьями воспитанников»</a:t>
            </a:r>
          </a:p>
        </p:txBody>
      </p:sp>
    </p:spTree>
    <p:extLst>
      <p:ext uri="{BB962C8B-B14F-4D97-AF65-F5344CB8AC3E}">
        <p14:creationId xmlns:p14="http://schemas.microsoft.com/office/powerpoint/2010/main" val="1475585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E0A5F5C-3EDD-4A8A-0575-A993EF55A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7"/>
            <a:ext cx="10676118" cy="5242351"/>
          </a:xfrm>
        </p:spPr>
        <p:txBody>
          <a:bodyPr/>
          <a:lstStyle/>
          <a:p>
            <a:pPr algn="ctr"/>
            <a:r>
              <a:rPr lang="ru-RU" dirty="0"/>
              <a:t>«</a:t>
            </a:r>
            <a:r>
              <a:rPr lang="ru-RU" sz="4400" b="1" i="1" dirty="0">
                <a:solidFill>
                  <a:srgbClr val="FFFF00"/>
                </a:solidFill>
              </a:rPr>
              <a:t>Ч</a:t>
            </a:r>
            <a:r>
              <a:rPr lang="ru-RU" b="1" i="1" dirty="0">
                <a:solidFill>
                  <a:srgbClr val="FFFF00"/>
                </a:solidFill>
              </a:rPr>
              <a:t>тобы узнать ребенка, надо хорошо знать его семью»</a:t>
            </a:r>
            <a:br>
              <a:rPr lang="ru-RU" b="1" i="1" dirty="0">
                <a:solidFill>
                  <a:srgbClr val="FFFF00"/>
                </a:solidFill>
              </a:rPr>
            </a:br>
            <a:r>
              <a:rPr lang="ru-RU" b="1" i="1" dirty="0">
                <a:solidFill>
                  <a:srgbClr val="FFFF00"/>
                </a:solidFill>
              </a:rPr>
              <a:t>                                        </a:t>
            </a:r>
            <a:br>
              <a:rPr lang="ru-RU" b="1" i="1" dirty="0">
                <a:solidFill>
                  <a:srgbClr val="FFFF00"/>
                </a:solidFill>
              </a:rPr>
            </a:br>
            <a:r>
              <a:rPr lang="ru-RU" b="1" i="1" dirty="0">
                <a:solidFill>
                  <a:srgbClr val="FFFF00"/>
                </a:solidFill>
              </a:rPr>
              <a:t>                                              /</a:t>
            </a:r>
            <a:r>
              <a:rPr lang="ru-RU" b="1" i="1" dirty="0" err="1">
                <a:solidFill>
                  <a:srgbClr val="FFFF00"/>
                </a:solidFill>
              </a:rPr>
              <a:t>В.А.Сухомлинский</a:t>
            </a:r>
            <a:r>
              <a:rPr lang="ru-RU" i="1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858819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8D1C9E7-5DF3-4943-D654-E4DD19C56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7"/>
            <a:ext cx="10432278" cy="4885299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омните, что ребенок-зеркало жизни своих родителей»</a:t>
            </a:r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/</a:t>
            </a:r>
            <a:r>
              <a:rPr lang="ru-RU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а.с.Макаренко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689209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0FD0CEF-082C-3398-D9D5-C6BF0D503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10580324" cy="532943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тарый школьный афоризм гласит: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амое сложное в работе с детьми - это работа с их родителями» </a:t>
            </a:r>
          </a:p>
        </p:txBody>
      </p:sp>
    </p:spTree>
    <p:extLst>
      <p:ext uri="{BB962C8B-B14F-4D97-AF65-F5344CB8AC3E}">
        <p14:creationId xmlns:p14="http://schemas.microsoft.com/office/powerpoint/2010/main" val="337753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2A20FED-8D85-8316-D27F-E2C66D56A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618518"/>
            <a:ext cx="10110061" cy="5015928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solidFill>
                  <a:srgbClr val="FF0000"/>
                </a:solidFill>
                <a:latin typeface="Arial Black" panose="020B0A04020102020204" pitchFamily="34" charset="0"/>
              </a:rPr>
              <a:t>Д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ля ребенка духовным центром, нравственным основанием является семья, ее ценности, устои, отношения - семейный уклад.</a:t>
            </a:r>
          </a:p>
        </p:txBody>
      </p:sp>
    </p:spTree>
    <p:extLst>
      <p:ext uri="{BB962C8B-B14F-4D97-AF65-F5344CB8AC3E}">
        <p14:creationId xmlns:p14="http://schemas.microsoft.com/office/powerpoint/2010/main" val="2294452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6B5627B-1C87-A294-87EE-F0769BF94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8464" y="2543112"/>
            <a:ext cx="9905998" cy="147857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4400" b="1" dirty="0">
                <a:solidFill>
                  <a:srgbClr val="FF0000"/>
                </a:solidFill>
              </a:rPr>
              <a:t>О</a:t>
            </a:r>
            <a:r>
              <a:rPr lang="ru-RU" b="1" dirty="0">
                <a:solidFill>
                  <a:srgbClr val="FF0000"/>
                </a:solidFill>
              </a:rPr>
              <a:t>громное значение в работе с родителями учащихся класса имеет заранее продуманная и четко организованная система сотрудничества,  так как положительные результаты работы классного руководителя с учащимися во многом зависят от контактов с их родителями 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9136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7030A0"/>
                </a:solidFill>
              </a:rPr>
              <a:t>М</a:t>
            </a:r>
            <a:r>
              <a:rPr lang="ru-RU" b="1" dirty="0" smtClean="0">
                <a:solidFill>
                  <a:srgbClr val="7030A0"/>
                </a:solidFill>
              </a:rPr>
              <a:t>ы, педагоги, прекрасно понимаем, что родители доверили нам самое дорогое сокровище - своих детей, и наша обязанность- оправдать это доверие, а это возможно только при тесном сотрудничестве, общности дел, взаимопонимании всех сторон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0758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F01EE6-4339-4A16-5E61-BE9717758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167" y="2534404"/>
            <a:ext cx="9905998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solidFill>
                  <a:srgbClr val="FFFF00"/>
                </a:solidFill>
              </a:rPr>
              <a:t>Н</a:t>
            </a:r>
            <a:r>
              <a:rPr lang="ru-RU" b="1" dirty="0">
                <a:solidFill>
                  <a:srgbClr val="FFFF00"/>
                </a:solidFill>
              </a:rPr>
              <a:t>е менее важная форма взаимодействия семьи и классного руководителя – это ежедневная связь с родителями, </a:t>
            </a:r>
            <a:r>
              <a:rPr lang="ru-RU" b="1" dirty="0" smtClean="0">
                <a:solidFill>
                  <a:srgbClr val="FFFF00"/>
                </a:solidFill>
              </a:rPr>
              <a:t>которая осуществляется через дневник </a:t>
            </a:r>
            <a:r>
              <a:rPr lang="ru-RU" b="1" dirty="0">
                <a:solidFill>
                  <a:srgbClr val="FFFF00"/>
                </a:solidFill>
              </a:rPr>
              <a:t/>
            </a:r>
            <a:br>
              <a:rPr lang="ru-RU" b="1" dirty="0">
                <a:solidFill>
                  <a:srgbClr val="FFFF00"/>
                </a:solidFill>
              </a:rPr>
            </a:br>
            <a:r>
              <a:rPr lang="ru-RU" b="1" dirty="0">
                <a:solidFill>
                  <a:srgbClr val="FFFF00"/>
                </a:solidFill>
              </a:rPr>
              <a:t/>
            </a:r>
            <a:br>
              <a:rPr lang="ru-RU" b="1" dirty="0">
                <a:solidFill>
                  <a:srgbClr val="FFFF00"/>
                </a:solidFill>
              </a:rPr>
            </a:br>
            <a:r>
              <a:rPr lang="ru-RU" sz="4400" b="1" dirty="0" smtClean="0">
                <a:solidFill>
                  <a:srgbClr val="FFFF00"/>
                </a:solidFill>
              </a:rPr>
              <a:t>П</a:t>
            </a:r>
            <a:r>
              <a:rPr lang="ru-RU" b="1" dirty="0" smtClean="0">
                <a:solidFill>
                  <a:srgbClr val="FFFF00"/>
                </a:solidFill>
              </a:rPr>
              <a:t>омните, дневник </a:t>
            </a:r>
            <a:r>
              <a:rPr lang="ru-RU" b="1" dirty="0">
                <a:solidFill>
                  <a:srgbClr val="FFFF00"/>
                </a:solidFill>
              </a:rPr>
              <a:t>– не жалобная книга.</a:t>
            </a:r>
          </a:p>
        </p:txBody>
      </p:sp>
    </p:spTree>
    <p:extLst>
      <p:ext uri="{BB962C8B-B14F-4D97-AF65-F5344CB8AC3E}">
        <p14:creationId xmlns:p14="http://schemas.microsoft.com/office/powerpoint/2010/main" val="41874042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76FA2E-F9BA-C3A2-8762-275E7F26B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1793" y="883920"/>
            <a:ext cx="9587547" cy="110598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С</a:t>
            </a:r>
            <a:r>
              <a:rPr lang="ru-RU" sz="3200" b="1" dirty="0" smtClean="0">
                <a:solidFill>
                  <a:srgbClr val="FF0000"/>
                </a:solidFill>
              </a:rPr>
              <a:t>вязь классного руководителя с родителями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>
                <a:solidFill>
                  <a:srgbClr val="FF0000"/>
                </a:solidFill>
              </a:rPr>
              <a:t/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4000" b="1" u="sng" dirty="0" smtClean="0">
                <a:solidFill>
                  <a:srgbClr val="FF0000"/>
                </a:solidFill>
              </a:rPr>
              <a:t>и</a:t>
            </a:r>
            <a:r>
              <a:rPr lang="ru-RU" sz="3200" b="1" u="sng" dirty="0" smtClean="0">
                <a:solidFill>
                  <a:srgbClr val="FF0000"/>
                </a:solidFill>
              </a:rPr>
              <a:t>ндивидуальные</a:t>
            </a:r>
            <a:endParaRPr lang="ru-RU" sz="3200" b="1" u="sng" dirty="0">
              <a:solidFill>
                <a:srgbClr val="FF0000"/>
              </a:solidFill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9D224EE-2736-BBAA-0244-ABC8BB91BC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17868" y="2800894"/>
            <a:ext cx="3196899" cy="685800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Индивидуальные консультации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FAA780D-8504-43C1-AFE7-76F798012F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14767" y="2677635"/>
            <a:ext cx="3079108" cy="466159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Беседа 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3E8B3A1D-335B-78A5-0E0E-E88D07E60C1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79013" y="2810534"/>
            <a:ext cx="3196899" cy="556417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Посещение на дому</a:t>
            </a:r>
          </a:p>
        </p:txBody>
      </p:sp>
    </p:spTree>
    <p:extLst>
      <p:ext uri="{BB962C8B-B14F-4D97-AF65-F5344CB8AC3E}">
        <p14:creationId xmlns:p14="http://schemas.microsoft.com/office/powerpoint/2010/main" val="30669082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A295B97-5D89-563F-5D12-7598EA0D6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8133" y="2689715"/>
            <a:ext cx="9905998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</a:rPr>
              <a:t>С</a:t>
            </a:r>
            <a:r>
              <a:rPr lang="ru-RU" b="1" dirty="0">
                <a:solidFill>
                  <a:srgbClr val="FF0000"/>
                </a:solidFill>
              </a:rPr>
              <a:t>делать родителей активными участниками педагогического процесса одна из главных задач школы 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Задача учителя – помочь родителям осознать свою </a:t>
            </a:r>
            <a:r>
              <a:rPr lang="ru-RU" b="1" dirty="0" err="1">
                <a:solidFill>
                  <a:srgbClr val="FF0000"/>
                </a:solidFill>
              </a:rPr>
              <a:t>родительско</a:t>
            </a:r>
            <a:r>
              <a:rPr lang="ru-RU" b="1" dirty="0">
                <a:solidFill>
                  <a:srgbClr val="FF0000"/>
                </a:solidFill>
              </a:rPr>
              <a:t>-воспитательную миссию, как величайшую ответственность за будущее ребенка. Важно и то, что воспитание учащихся в школе и воспитание в семье – это единый неразрывный процесс.</a:t>
            </a:r>
          </a:p>
        </p:txBody>
      </p:sp>
    </p:spTree>
    <p:extLst>
      <p:ext uri="{BB962C8B-B14F-4D97-AF65-F5344CB8AC3E}">
        <p14:creationId xmlns:p14="http://schemas.microsoft.com/office/powerpoint/2010/main" val="37123141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 работе с родителями важно соблюдение</a:t>
            </a:r>
            <a:br>
              <a:rPr lang="ru-RU" dirty="0" smtClean="0"/>
            </a:br>
            <a:r>
              <a:rPr lang="ru-RU" dirty="0" smtClean="0"/>
              <a:t>1. Не говорить с родителями в гневе, не поучать</a:t>
            </a:r>
            <a:br>
              <a:rPr lang="ru-RU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сегда можно найти за что родителям сказать 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</a:t>
            </a:r>
            <a:r>
              <a:rPr lang="ru-RU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общении с родителями стараться быть доброжелательными, внимательными, тактичными и требовательными</a:t>
            </a:r>
            <a:br>
              <a:rPr lang="ru-RU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омнить правило: ребенок –главная цель общения</a:t>
            </a:r>
            <a:endParaRPr lang="ru-RU" sz="31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877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76AAFE-8037-945A-AB6F-9BBBD0A5A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4887" y="2255730"/>
            <a:ext cx="9905998" cy="1478570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solidFill>
                  <a:srgbClr val="FF0000"/>
                </a:solidFill>
              </a:rPr>
              <a:t>У</a:t>
            </a:r>
            <a:r>
              <a:rPr lang="ru-RU" dirty="0">
                <a:solidFill>
                  <a:srgbClr val="FF0000"/>
                </a:solidFill>
              </a:rPr>
              <a:t>частие родителей в управлении </a:t>
            </a:r>
            <a:r>
              <a:rPr lang="ru-RU" dirty="0" err="1">
                <a:solidFill>
                  <a:srgbClr val="FF0000"/>
                </a:solidFill>
              </a:rPr>
              <a:t>учебно</a:t>
            </a:r>
            <a:r>
              <a:rPr lang="ru-RU" dirty="0">
                <a:solidFill>
                  <a:srgbClr val="FF0000"/>
                </a:solidFill>
              </a:rPr>
              <a:t>– воспитательным процессом можно организовать с помощью следующих форм деятельности: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1. </a:t>
            </a:r>
            <a:r>
              <a:rPr lang="ru-RU" sz="4400" dirty="0">
                <a:solidFill>
                  <a:srgbClr val="FF0000"/>
                </a:solidFill>
              </a:rPr>
              <a:t>у</a:t>
            </a:r>
            <a:r>
              <a:rPr lang="ru-RU" dirty="0">
                <a:solidFill>
                  <a:srgbClr val="FF0000"/>
                </a:solidFill>
              </a:rPr>
              <a:t>частие родителей в работе Совета </a:t>
            </a:r>
            <a:r>
              <a:rPr lang="ru-RU" dirty="0" smtClean="0">
                <a:solidFill>
                  <a:srgbClr val="FF0000"/>
                </a:solidFill>
              </a:rPr>
              <a:t>школы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2. </a:t>
            </a:r>
            <a:r>
              <a:rPr lang="ru-RU" sz="4400" dirty="0">
                <a:solidFill>
                  <a:srgbClr val="FF0000"/>
                </a:solidFill>
              </a:rPr>
              <a:t>у</a:t>
            </a:r>
            <a:r>
              <a:rPr lang="ru-RU" dirty="0">
                <a:solidFill>
                  <a:srgbClr val="FF0000"/>
                </a:solidFill>
              </a:rPr>
              <a:t>частие родителей в работе родительского комитета </a:t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7821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9D8DECD-94E1-09EA-FAF7-EDFE6340A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6911" y="2525695"/>
            <a:ext cx="9905998" cy="1478570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rgbClr val="002060"/>
                </a:solidFill>
              </a:rPr>
              <a:t>Ц</a:t>
            </a:r>
            <a:r>
              <a:rPr lang="ru-RU" sz="2800" dirty="0">
                <a:solidFill>
                  <a:srgbClr val="002060"/>
                </a:solidFill>
              </a:rPr>
              <a:t>ель сотрудничества школы и семьи – создание особого уклада школьной жизни для развития творческого взаимодействия школы и семьи, способствующего самоопределению и самореализации школьника.</a:t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4000" dirty="0">
                <a:solidFill>
                  <a:srgbClr val="002060"/>
                </a:solidFill>
              </a:rPr>
              <a:t>В</a:t>
            </a:r>
            <a:r>
              <a:rPr lang="ru-RU" sz="2800" dirty="0">
                <a:solidFill>
                  <a:srgbClr val="002060"/>
                </a:solidFill>
              </a:rPr>
              <a:t>заимодействие образовательного учреждения с семьями обучающихся является залогом полноценного  развития ребенка. </a:t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4000" dirty="0">
                <a:solidFill>
                  <a:srgbClr val="002060"/>
                </a:solidFill>
              </a:rPr>
              <a:t>М</a:t>
            </a:r>
            <a:r>
              <a:rPr lang="ru-RU" sz="2800" dirty="0">
                <a:solidFill>
                  <a:srgbClr val="002060"/>
                </a:solidFill>
              </a:rPr>
              <a:t>ы, педагоги, прекрасно понимаем, что родители доверили нам самое дорогое сокровище – своих детей, и наша обязанность – оправдать это доверие  а это возможно только при тесном сотрудничестве,  общности дел, и взаимопонимании всех сторон. </a:t>
            </a:r>
            <a:r>
              <a:rPr lang="ru-RU" sz="2800" dirty="0" smtClean="0">
                <a:solidFill>
                  <a:srgbClr val="002060"/>
                </a:solidFill>
              </a:rPr>
              <a:t> </a:t>
            </a:r>
            <a:r>
              <a:rPr lang="ru-RU" sz="4000" dirty="0" smtClean="0">
                <a:solidFill>
                  <a:srgbClr val="002060"/>
                </a:solidFill>
              </a:rPr>
              <a:t>К </a:t>
            </a:r>
            <a:r>
              <a:rPr lang="ru-RU" sz="2800" dirty="0" smtClean="0">
                <a:solidFill>
                  <a:srgbClr val="002060"/>
                </a:solidFill>
              </a:rPr>
              <a:t>чему мы должны </a:t>
            </a:r>
            <a:r>
              <a:rPr lang="ru-RU" sz="2800" dirty="0">
                <a:solidFill>
                  <a:srgbClr val="002060"/>
                </a:solidFill>
              </a:rPr>
              <a:t>и </a:t>
            </a:r>
            <a:r>
              <a:rPr lang="ru-RU" sz="2800" dirty="0" smtClean="0">
                <a:solidFill>
                  <a:srgbClr val="002060"/>
                </a:solidFill>
              </a:rPr>
              <a:t>стремиться.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0260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25CCAAF-92EA-910C-D660-23AEC95FC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07" y="2429901"/>
            <a:ext cx="9905998" cy="1478570"/>
          </a:xfrm>
        </p:spPr>
        <p:txBody>
          <a:bodyPr>
            <a:normAutofit fontScale="90000"/>
          </a:bodyPr>
          <a:lstStyle/>
          <a:p>
            <a:r>
              <a:rPr lang="ru-RU" sz="4400" b="1" dirty="0">
                <a:solidFill>
                  <a:srgbClr val="C00000"/>
                </a:solidFill>
              </a:rPr>
              <a:t>С</a:t>
            </a:r>
            <a:r>
              <a:rPr lang="ru-RU" sz="2700" b="1" dirty="0">
                <a:solidFill>
                  <a:srgbClr val="C00000"/>
                </a:solidFill>
              </a:rPr>
              <a:t>емь правил успешного проведения родительского собрания </a:t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2700" b="1" dirty="0">
                <a:solidFill>
                  <a:srgbClr val="C00000"/>
                </a:solidFill>
              </a:rPr>
              <a:t>1. </a:t>
            </a:r>
            <a:r>
              <a:rPr lang="ru-RU" sz="3100" b="1" dirty="0">
                <a:solidFill>
                  <a:srgbClr val="C00000"/>
                </a:solidFill>
              </a:rPr>
              <a:t>У</a:t>
            </a:r>
            <a:r>
              <a:rPr lang="ru-RU" sz="2700" b="1" dirty="0">
                <a:solidFill>
                  <a:srgbClr val="C00000"/>
                </a:solidFill>
              </a:rPr>
              <a:t>важайте!</a:t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2700" b="1" dirty="0">
                <a:solidFill>
                  <a:srgbClr val="C00000"/>
                </a:solidFill>
              </a:rPr>
              <a:t>2. </a:t>
            </a:r>
            <a:r>
              <a:rPr lang="ru-RU" b="1" dirty="0">
                <a:solidFill>
                  <a:srgbClr val="C00000"/>
                </a:solidFill>
              </a:rPr>
              <a:t>П</a:t>
            </a:r>
            <a:r>
              <a:rPr lang="ru-RU" sz="2700" b="1" dirty="0">
                <a:solidFill>
                  <a:srgbClr val="C00000"/>
                </a:solidFill>
              </a:rPr>
              <a:t>омогайте!</a:t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2700" b="1" dirty="0">
                <a:solidFill>
                  <a:srgbClr val="C00000"/>
                </a:solidFill>
              </a:rPr>
              <a:t>3. </a:t>
            </a:r>
            <a:r>
              <a:rPr lang="ru-RU" b="1" dirty="0">
                <a:solidFill>
                  <a:srgbClr val="C00000"/>
                </a:solidFill>
              </a:rPr>
              <a:t>О</a:t>
            </a:r>
            <a:r>
              <a:rPr lang="ru-RU" sz="2700" b="1" dirty="0">
                <a:solidFill>
                  <a:srgbClr val="C00000"/>
                </a:solidFill>
              </a:rPr>
              <a:t>бъясняйте!</a:t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2700" b="1" dirty="0">
                <a:solidFill>
                  <a:srgbClr val="C00000"/>
                </a:solidFill>
              </a:rPr>
              <a:t>4. </a:t>
            </a:r>
            <a:r>
              <a:rPr lang="ru-RU" b="1" dirty="0">
                <a:solidFill>
                  <a:srgbClr val="C00000"/>
                </a:solidFill>
              </a:rPr>
              <a:t>д</a:t>
            </a:r>
            <a:r>
              <a:rPr lang="ru-RU" sz="2700" b="1" dirty="0">
                <a:solidFill>
                  <a:srgbClr val="C00000"/>
                </a:solidFill>
              </a:rPr>
              <a:t>оверяйте! </a:t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2700" b="1" dirty="0">
                <a:solidFill>
                  <a:srgbClr val="C00000"/>
                </a:solidFill>
              </a:rPr>
              <a:t>5. </a:t>
            </a:r>
            <a:r>
              <a:rPr lang="ru-RU" b="1" dirty="0">
                <a:solidFill>
                  <a:srgbClr val="C00000"/>
                </a:solidFill>
              </a:rPr>
              <a:t>у</a:t>
            </a:r>
            <a:r>
              <a:rPr lang="ru-RU" sz="2700" b="1" dirty="0">
                <a:solidFill>
                  <a:srgbClr val="C00000"/>
                </a:solidFill>
              </a:rPr>
              <a:t>читесь!</a:t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2700" b="1" dirty="0">
                <a:solidFill>
                  <a:srgbClr val="C00000"/>
                </a:solidFill>
              </a:rPr>
              <a:t>6. </a:t>
            </a:r>
            <a:r>
              <a:rPr lang="ru-RU" b="1" dirty="0">
                <a:solidFill>
                  <a:srgbClr val="C00000"/>
                </a:solidFill>
              </a:rPr>
              <a:t>С</a:t>
            </a:r>
            <a:r>
              <a:rPr lang="ru-RU" sz="2700" b="1" dirty="0">
                <a:solidFill>
                  <a:srgbClr val="C00000"/>
                </a:solidFill>
              </a:rPr>
              <a:t>прашивайте!</a:t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2700" b="1" dirty="0">
                <a:solidFill>
                  <a:srgbClr val="C00000"/>
                </a:solidFill>
              </a:rPr>
              <a:t>7. </a:t>
            </a:r>
            <a:r>
              <a:rPr lang="ru-RU" b="1" dirty="0">
                <a:solidFill>
                  <a:srgbClr val="C00000"/>
                </a:solidFill>
              </a:rPr>
              <a:t>Б</a:t>
            </a:r>
            <a:r>
              <a:rPr lang="ru-RU" sz="2700" b="1" dirty="0">
                <a:solidFill>
                  <a:srgbClr val="C00000"/>
                </a:solidFill>
              </a:rPr>
              <a:t>лагодарите! </a:t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4400" b="1" dirty="0">
                <a:solidFill>
                  <a:srgbClr val="C00000"/>
                </a:solidFill>
              </a:rPr>
              <a:t>Важно!</a:t>
            </a:r>
            <a:r>
              <a:rPr lang="ru-RU" sz="2700" b="1" dirty="0">
                <a:solidFill>
                  <a:srgbClr val="C00000"/>
                </a:solidFill>
              </a:rPr>
              <a:t/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2700" b="1" dirty="0">
                <a:solidFill>
                  <a:srgbClr val="C00000"/>
                </a:solidFill>
              </a:rPr>
              <a:t>Говорите о проблеме, а не о персоналиях. Отмечайте успехи и резервы. </a:t>
            </a:r>
            <a:r>
              <a:rPr lang="ru-RU" b="1" dirty="0">
                <a:solidFill>
                  <a:srgbClr val="C00000"/>
                </a:solidFill>
              </a:rPr>
              <a:t>Н</a:t>
            </a:r>
            <a:r>
              <a:rPr lang="ru-RU" sz="2700" b="1" dirty="0">
                <a:solidFill>
                  <a:srgbClr val="C00000"/>
                </a:solidFill>
              </a:rPr>
              <a:t>икаких обсуждений конкретного ребенка. </a:t>
            </a:r>
            <a:r>
              <a:rPr lang="ru-RU" b="1" dirty="0">
                <a:solidFill>
                  <a:srgbClr val="C00000"/>
                </a:solidFill>
              </a:rPr>
              <a:t>Е</a:t>
            </a:r>
            <a:r>
              <a:rPr lang="ru-RU" sz="2700" b="1" dirty="0">
                <a:solidFill>
                  <a:srgbClr val="C00000"/>
                </a:solidFill>
              </a:rPr>
              <a:t>сли хвалите то всех – за что </a:t>
            </a:r>
            <a:r>
              <a:rPr lang="ru-RU" sz="2700" b="1" dirty="0" smtClean="0">
                <a:solidFill>
                  <a:srgbClr val="C00000"/>
                </a:solidFill>
              </a:rPr>
              <a:t>- </a:t>
            </a:r>
            <a:r>
              <a:rPr lang="ru-RU" sz="2700" b="1" dirty="0" err="1" smtClean="0">
                <a:solidFill>
                  <a:srgbClr val="C00000"/>
                </a:solidFill>
              </a:rPr>
              <a:t>нибудь</a:t>
            </a:r>
            <a:r>
              <a:rPr lang="ru-RU" sz="2700" b="1" dirty="0">
                <a:solidFill>
                  <a:srgbClr val="C00000"/>
                </a:solidFill>
              </a:rPr>
              <a:t>.</a:t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К</a:t>
            </a:r>
            <a:r>
              <a:rPr lang="ru-RU" sz="2700" b="1" dirty="0">
                <a:solidFill>
                  <a:srgbClr val="C00000"/>
                </a:solidFill>
              </a:rPr>
              <a:t>лассный руководитель не диктует правильное решение, а стимулирует к его поиску коллектив родителей. </a:t>
            </a:r>
            <a:r>
              <a:rPr lang="ru-RU" b="1" dirty="0">
                <a:solidFill>
                  <a:srgbClr val="C00000"/>
                </a:solidFill>
              </a:rPr>
              <a:t/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/>
            </a:r>
            <a:br>
              <a:rPr lang="ru-RU" b="1" dirty="0">
                <a:solidFill>
                  <a:srgbClr val="C00000"/>
                </a:solidFill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1318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454663-C6CB-76FD-274D-C7DF9D9DF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3962" y="2377650"/>
            <a:ext cx="9905998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«</a:t>
            </a:r>
            <a:r>
              <a:rPr lang="ru-RU" sz="4400" b="1" dirty="0">
                <a:solidFill>
                  <a:srgbClr val="FF0000"/>
                </a:solidFill>
              </a:rPr>
              <a:t>с</a:t>
            </a:r>
            <a:r>
              <a:rPr lang="ru-RU" b="1" dirty="0">
                <a:solidFill>
                  <a:srgbClr val="FF0000"/>
                </a:solidFill>
              </a:rPr>
              <a:t>емья</a:t>
            </a:r>
            <a:r>
              <a:rPr lang="ru-RU" dirty="0">
                <a:solidFill>
                  <a:srgbClr val="FF0000"/>
                </a:solidFill>
              </a:rPr>
              <a:t> – один из шедевров природы»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                                  / </a:t>
            </a:r>
            <a:r>
              <a:rPr lang="ru-RU" sz="4400" dirty="0" err="1" smtClean="0">
                <a:solidFill>
                  <a:srgbClr val="FF0000"/>
                </a:solidFill>
              </a:rPr>
              <a:t>д</a:t>
            </a:r>
            <a:r>
              <a:rPr lang="ru-RU" dirty="0" err="1" smtClean="0">
                <a:solidFill>
                  <a:srgbClr val="FF0000"/>
                </a:solidFill>
              </a:rPr>
              <a:t>.</a:t>
            </a:r>
            <a:r>
              <a:rPr lang="ru-RU" sz="4400" dirty="0" err="1" smtClean="0">
                <a:solidFill>
                  <a:srgbClr val="FF0000"/>
                </a:solidFill>
              </a:rPr>
              <a:t>с</a:t>
            </a:r>
            <a:r>
              <a:rPr lang="ru-RU" dirty="0" err="1" smtClean="0">
                <a:solidFill>
                  <a:srgbClr val="FF0000"/>
                </a:solidFill>
              </a:rPr>
              <a:t>антаяна</a:t>
            </a:r>
            <a:r>
              <a:rPr lang="ru-RU" dirty="0" smtClean="0">
                <a:solidFill>
                  <a:srgbClr val="FF0000"/>
                </a:solidFill>
              </a:rPr>
              <a:t>/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sz="4400" b="1" dirty="0">
                <a:solidFill>
                  <a:srgbClr val="FF0000"/>
                </a:solidFill>
              </a:rPr>
              <a:t>С</a:t>
            </a:r>
            <a:r>
              <a:rPr lang="ru-RU" b="1" dirty="0">
                <a:solidFill>
                  <a:srgbClr val="FF0000"/>
                </a:solidFill>
              </a:rPr>
              <a:t>емья</a:t>
            </a:r>
            <a:r>
              <a:rPr lang="ru-RU" dirty="0"/>
              <a:t> </a:t>
            </a:r>
            <a:r>
              <a:rPr lang="ru-RU" dirty="0">
                <a:solidFill>
                  <a:srgbClr val="7030A0"/>
                </a:solidFill>
              </a:rPr>
              <a:t>–</a:t>
            </a:r>
            <a:r>
              <a:rPr lang="ru-RU" dirty="0"/>
              <a:t> </a:t>
            </a:r>
            <a:r>
              <a:rPr lang="ru-RU" dirty="0">
                <a:solidFill>
                  <a:srgbClr val="7030A0"/>
                </a:solidFill>
              </a:rPr>
              <a:t>это первый коллектив ребенка, естественная среда его развития, где закладывается основа будущей личности .</a:t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FF0000"/>
                </a:solidFill>
              </a:rPr>
              <a:t>С</a:t>
            </a:r>
            <a:r>
              <a:rPr lang="ru-RU" b="1" dirty="0" smtClean="0">
                <a:solidFill>
                  <a:srgbClr val="FF0000"/>
                </a:solidFill>
              </a:rPr>
              <a:t>емья </a:t>
            </a:r>
            <a:r>
              <a:rPr lang="ru-RU" b="1" dirty="0">
                <a:solidFill>
                  <a:srgbClr val="FF0000"/>
                </a:solidFill>
              </a:rPr>
              <a:t>и школа </a:t>
            </a:r>
            <a:r>
              <a:rPr lang="ru-RU" dirty="0">
                <a:solidFill>
                  <a:srgbClr val="7030A0"/>
                </a:solidFill>
              </a:rPr>
              <a:t>– два общественных института, которые стоят у истоков нашего будущего </a:t>
            </a:r>
          </a:p>
        </p:txBody>
      </p:sp>
    </p:spTree>
    <p:extLst>
      <p:ext uri="{BB962C8B-B14F-4D97-AF65-F5344CB8AC3E}">
        <p14:creationId xmlns:p14="http://schemas.microsoft.com/office/powerpoint/2010/main" val="71596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FF14DC-499B-6BFB-5687-C14F8327B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10693536" cy="4415036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«</a:t>
            </a:r>
            <a:r>
              <a:rPr lang="ru-RU" sz="4000" b="1" dirty="0">
                <a:solidFill>
                  <a:srgbClr val="FF0000"/>
                </a:solidFill>
              </a:rPr>
              <a:t>с</a:t>
            </a:r>
            <a:r>
              <a:rPr lang="ru-RU" b="1" dirty="0">
                <a:solidFill>
                  <a:srgbClr val="FF0000"/>
                </a:solidFill>
              </a:rPr>
              <a:t>частлив тот, кто счастлив у себя дома»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>                                                                         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FF0000"/>
                </a:solidFill>
              </a:rPr>
              <a:t>                                                                          </a:t>
            </a:r>
            <a:r>
              <a:rPr lang="ru-RU" sz="2800" b="1" dirty="0" smtClean="0">
                <a:solidFill>
                  <a:srgbClr val="FF0000"/>
                </a:solidFill>
              </a:rPr>
              <a:t>/</a:t>
            </a:r>
            <a:r>
              <a:rPr lang="ru-RU" sz="2800" b="1" dirty="0" err="1" smtClean="0">
                <a:solidFill>
                  <a:srgbClr val="FF0000"/>
                </a:solidFill>
              </a:rPr>
              <a:t>Л.н.Толстой</a:t>
            </a:r>
            <a:r>
              <a:rPr lang="ru-RU" sz="2800" dirty="0" smtClean="0">
                <a:solidFill>
                  <a:srgbClr val="FF0000"/>
                </a:solidFill>
              </a:rPr>
              <a:t>/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3785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DCE5C8E-04D5-8788-7769-29A6BCC75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5253" y="2107683"/>
            <a:ext cx="9905998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>
                <a:solidFill>
                  <a:srgbClr val="FF0000"/>
                </a:solidFill>
              </a:rPr>
              <a:t>В</a:t>
            </a:r>
            <a:r>
              <a:rPr lang="ru-RU" dirty="0">
                <a:solidFill>
                  <a:srgbClr val="FF0000"/>
                </a:solidFill>
              </a:rPr>
              <a:t> своей каждодневной </a:t>
            </a:r>
            <a:r>
              <a:rPr lang="ru-RU" dirty="0" smtClean="0">
                <a:solidFill>
                  <a:srgbClr val="FF0000"/>
                </a:solidFill>
              </a:rPr>
              <a:t>работе необходимо </a:t>
            </a:r>
            <a:r>
              <a:rPr lang="ru-RU" dirty="0">
                <a:solidFill>
                  <a:srgbClr val="FF0000"/>
                </a:solidFill>
              </a:rPr>
              <a:t>донести до сердца каждого родителя следующие строки: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«</a:t>
            </a:r>
            <a:r>
              <a:rPr lang="ru-RU" sz="4400" dirty="0">
                <a:solidFill>
                  <a:srgbClr val="FF0000"/>
                </a:solidFill>
              </a:rPr>
              <a:t>н</a:t>
            </a:r>
            <a:r>
              <a:rPr lang="ru-RU" dirty="0">
                <a:solidFill>
                  <a:srgbClr val="FF0000"/>
                </a:solidFill>
              </a:rPr>
              <a:t>ичего не нужно. </a:t>
            </a:r>
            <a:r>
              <a:rPr lang="ru-RU" sz="4400" dirty="0">
                <a:solidFill>
                  <a:srgbClr val="FF0000"/>
                </a:solidFill>
              </a:rPr>
              <a:t>Т</a:t>
            </a:r>
            <a:r>
              <a:rPr lang="ru-RU" dirty="0">
                <a:solidFill>
                  <a:srgbClr val="FF0000"/>
                </a:solidFill>
              </a:rPr>
              <a:t>олько </a:t>
            </a:r>
            <a:r>
              <a:rPr lang="ru-RU" dirty="0" smtClean="0">
                <a:solidFill>
                  <a:srgbClr val="FF0000"/>
                </a:solidFill>
              </a:rPr>
              <a:t>терпение И </a:t>
            </a:r>
            <a:r>
              <a:rPr lang="ru-RU" dirty="0">
                <a:solidFill>
                  <a:srgbClr val="FF0000"/>
                </a:solidFill>
              </a:rPr>
              <a:t>скромность. </a:t>
            </a:r>
            <a:r>
              <a:rPr lang="ru-RU" sz="4400" dirty="0">
                <a:solidFill>
                  <a:srgbClr val="FF0000"/>
                </a:solidFill>
              </a:rPr>
              <a:t>М</a:t>
            </a:r>
            <a:r>
              <a:rPr lang="ru-RU" dirty="0">
                <a:solidFill>
                  <a:srgbClr val="FF0000"/>
                </a:solidFill>
              </a:rPr>
              <a:t>ир в сердце. </a:t>
            </a:r>
            <a:r>
              <a:rPr lang="ru-RU" sz="4400" dirty="0">
                <a:solidFill>
                  <a:srgbClr val="FF0000"/>
                </a:solidFill>
              </a:rPr>
              <a:t>Т</a:t>
            </a:r>
            <a:r>
              <a:rPr lang="ru-RU" dirty="0">
                <a:solidFill>
                  <a:srgbClr val="FF0000"/>
                </a:solidFill>
              </a:rPr>
              <a:t>ишина. </a:t>
            </a:r>
            <a:r>
              <a:rPr lang="ru-RU" sz="4400" dirty="0">
                <a:solidFill>
                  <a:srgbClr val="FF0000"/>
                </a:solidFill>
              </a:rPr>
              <a:t>Н</a:t>
            </a:r>
            <a:r>
              <a:rPr lang="ru-RU" dirty="0">
                <a:solidFill>
                  <a:srgbClr val="FF0000"/>
                </a:solidFill>
              </a:rPr>
              <a:t>емного понимания, внимания к «другому»… 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  <a:r>
              <a:rPr lang="ru-RU" sz="4400" dirty="0" smtClean="0">
                <a:solidFill>
                  <a:srgbClr val="FF0000"/>
                </a:solidFill>
              </a:rPr>
              <a:t>н</a:t>
            </a:r>
            <a:r>
              <a:rPr lang="ru-RU" dirty="0" smtClean="0">
                <a:solidFill>
                  <a:srgbClr val="FF0000"/>
                </a:solidFill>
              </a:rPr>
              <a:t>ужна </a:t>
            </a:r>
            <a:r>
              <a:rPr lang="ru-RU" dirty="0">
                <a:solidFill>
                  <a:srgbClr val="FF0000"/>
                </a:solidFill>
              </a:rPr>
              <a:t>любовь. </a:t>
            </a:r>
            <a:r>
              <a:rPr lang="ru-RU" sz="4400" dirty="0">
                <a:solidFill>
                  <a:srgbClr val="FF0000"/>
                </a:solidFill>
              </a:rPr>
              <a:t>С</a:t>
            </a:r>
            <a:r>
              <a:rPr lang="ru-RU" dirty="0">
                <a:solidFill>
                  <a:srgbClr val="FF0000"/>
                </a:solidFill>
              </a:rPr>
              <a:t>просите у своей совести. </a:t>
            </a:r>
            <a:r>
              <a:rPr lang="ru-RU" sz="4400" dirty="0">
                <a:solidFill>
                  <a:srgbClr val="FF0000"/>
                </a:solidFill>
              </a:rPr>
              <a:t>Д</a:t>
            </a:r>
            <a:r>
              <a:rPr lang="ru-RU" dirty="0">
                <a:solidFill>
                  <a:srgbClr val="FF0000"/>
                </a:solidFill>
              </a:rPr>
              <a:t>олжно быть, в вас остались нервозность, плохое настроение, злость. </a:t>
            </a:r>
            <a:r>
              <a:rPr lang="ru-RU" sz="4400" dirty="0">
                <a:solidFill>
                  <a:srgbClr val="FF0000"/>
                </a:solidFill>
              </a:rPr>
              <a:t>Р</a:t>
            </a:r>
            <a:r>
              <a:rPr lang="ru-RU" dirty="0">
                <a:solidFill>
                  <a:srgbClr val="FF0000"/>
                </a:solidFill>
              </a:rPr>
              <a:t>ебенок не ошибается он возвращает вам ваше изображение.»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                                              /</a:t>
            </a:r>
            <a:r>
              <a:rPr lang="ru-RU" dirty="0" err="1" smtClean="0">
                <a:solidFill>
                  <a:srgbClr val="FF0000"/>
                </a:solidFill>
              </a:rPr>
              <a:t>ф.лебойе</a:t>
            </a:r>
            <a:r>
              <a:rPr lang="ru-RU" dirty="0" smtClean="0">
                <a:solidFill>
                  <a:srgbClr val="FF0000"/>
                </a:solidFill>
              </a:rPr>
              <a:t>/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9888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FDFB42E-7517-686D-91AB-51EFF3656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7504" y="2508278"/>
            <a:ext cx="9905998" cy="1478570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smtClean="0"/>
              <a:t> </a:t>
            </a:r>
            <a:r>
              <a:rPr lang="ru-RU" sz="4400" b="1" dirty="0"/>
              <a:t>п</a:t>
            </a:r>
            <a:r>
              <a:rPr lang="ru-RU" b="1" dirty="0"/>
              <a:t>рактика показывает, что некоторые родители не имеют специальных знаний в области воспитания, испытывают трудности в установлении контактов с детьми, педагоги и родители, пытаясь совместно найти наиболее эффективные способы решения этой проблемы, определяют содержание и формы педагогического просвещения. </a:t>
            </a:r>
            <a:r>
              <a:rPr lang="ru-RU" sz="4400" b="1" dirty="0"/>
              <a:t>Н</a:t>
            </a:r>
            <a:r>
              <a:rPr lang="ru-RU" b="1" dirty="0"/>
              <a:t>е все родители откликаются на стремление педагога к сотрудничеству, проявляют интерес к объединению усилий по воспитанию ребенка.</a:t>
            </a:r>
          </a:p>
        </p:txBody>
      </p:sp>
    </p:spTree>
    <p:extLst>
      <p:ext uri="{BB962C8B-B14F-4D97-AF65-F5344CB8AC3E}">
        <p14:creationId xmlns:p14="http://schemas.microsoft.com/office/powerpoint/2010/main" val="1094637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F4A3BF2-78D9-44AF-0A6F-1890068E3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167" y="2551821"/>
            <a:ext cx="9905998" cy="1478570"/>
          </a:xfrm>
        </p:spPr>
        <p:txBody>
          <a:bodyPr>
            <a:normAutofit fontScale="90000"/>
          </a:bodyPr>
          <a:lstStyle/>
          <a:p>
            <a:r>
              <a:rPr lang="ru-RU" sz="4400" b="1" i="1" dirty="0">
                <a:solidFill>
                  <a:srgbClr val="002060"/>
                </a:solidFill>
              </a:rPr>
              <a:t>П</a:t>
            </a:r>
            <a:r>
              <a:rPr lang="ru-RU" b="1" i="1" dirty="0">
                <a:solidFill>
                  <a:srgbClr val="002060"/>
                </a:solidFill>
              </a:rPr>
              <a:t>едагогам важно установить партнерские отношения с семьей каждого воспитанника, создать атмосферу взаимоподдержки и общности интересов.</a:t>
            </a:r>
            <a:br>
              <a:rPr lang="ru-RU" b="1" i="1" dirty="0">
                <a:solidFill>
                  <a:srgbClr val="002060"/>
                </a:solidFill>
              </a:rPr>
            </a:br>
            <a:r>
              <a:rPr lang="ru-RU" sz="4400" b="1" i="1" dirty="0">
                <a:solidFill>
                  <a:srgbClr val="002060"/>
                </a:solidFill>
              </a:rPr>
              <a:t>И</a:t>
            </a:r>
            <a:r>
              <a:rPr lang="ru-RU" b="1" i="1" dirty="0">
                <a:solidFill>
                  <a:srgbClr val="002060"/>
                </a:solidFill>
              </a:rPr>
              <a:t>менно  семья с раннего детства призвана заложить в ребенка нравственные ценности, ориентиры на построение разумного образа жизни.</a:t>
            </a:r>
            <a:br>
              <a:rPr lang="ru-RU" b="1" i="1" dirty="0">
                <a:solidFill>
                  <a:srgbClr val="002060"/>
                </a:solidFill>
              </a:rPr>
            </a:br>
            <a:endParaRPr lang="ru-RU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1163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D19470-F138-F022-1CA0-DEB88DA1B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1344" y="2386358"/>
            <a:ext cx="9905998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u="sng" dirty="0">
                <a:solidFill>
                  <a:srgbClr val="FFFF00"/>
                </a:solidFill>
              </a:rPr>
              <a:t>С</a:t>
            </a:r>
            <a:r>
              <a:rPr lang="ru-RU" b="1" i="1" u="sng" dirty="0">
                <a:solidFill>
                  <a:srgbClr val="FFFF00"/>
                </a:solidFill>
              </a:rPr>
              <a:t>егодняшние подростки дадут завтра жизнь новому поколению людей.</a:t>
            </a:r>
            <a:br>
              <a:rPr lang="ru-RU" b="1" i="1" u="sng" dirty="0">
                <a:solidFill>
                  <a:srgbClr val="FFFF0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/>
            </a:r>
            <a:br>
              <a:rPr lang="ru-RU" dirty="0">
                <a:solidFill>
                  <a:srgbClr val="FFFF00"/>
                </a:solidFill>
              </a:rPr>
            </a:br>
            <a:r>
              <a:rPr lang="ru-RU" sz="4400" b="1" i="1" dirty="0">
                <a:solidFill>
                  <a:srgbClr val="FFFF00"/>
                </a:solidFill>
              </a:rPr>
              <a:t>К</a:t>
            </a:r>
            <a:r>
              <a:rPr lang="ru-RU" b="1" i="1" dirty="0">
                <a:solidFill>
                  <a:srgbClr val="FFFF00"/>
                </a:solidFill>
              </a:rPr>
              <a:t>акие люди будут населять землю: разрушители себя и планеты или созидатели</a:t>
            </a:r>
            <a:r>
              <a:rPr lang="en-US" b="1" i="1" dirty="0">
                <a:solidFill>
                  <a:srgbClr val="FFFF00"/>
                </a:solidFill>
              </a:rPr>
              <a:t>? </a:t>
            </a:r>
            <a:r>
              <a:rPr lang="ru-RU" b="1" i="1" dirty="0">
                <a:solidFill>
                  <a:srgbClr val="FFFF00"/>
                </a:solidFill>
              </a:rPr>
              <a:t>Это во многом зависит от каждого из </a:t>
            </a:r>
            <a:r>
              <a:rPr lang="ru-RU" b="1" i="1" dirty="0" smtClean="0">
                <a:solidFill>
                  <a:srgbClr val="FFFF00"/>
                </a:solidFill>
              </a:rPr>
              <a:t>тех, </a:t>
            </a:r>
            <a:r>
              <a:rPr lang="ru-RU" b="1" i="1" dirty="0">
                <a:solidFill>
                  <a:srgbClr val="FFFF00"/>
                </a:solidFill>
              </a:rPr>
              <a:t>кто окажется рядом с подростком в роли воспитателя. </a:t>
            </a:r>
            <a:r>
              <a:rPr lang="ru-RU" sz="4400" b="1" i="1" dirty="0">
                <a:solidFill>
                  <a:srgbClr val="FFFF00"/>
                </a:solidFill>
              </a:rPr>
              <a:t>Н</a:t>
            </a:r>
            <a:r>
              <a:rPr lang="ru-RU" b="1" i="1" dirty="0">
                <a:solidFill>
                  <a:srgbClr val="FFFF00"/>
                </a:solidFill>
              </a:rPr>
              <a:t>адо чтобы, в этой роли выступал прочный союз родителей и учителей их взаимопонимание.</a:t>
            </a:r>
          </a:p>
        </p:txBody>
      </p:sp>
    </p:spTree>
    <p:extLst>
      <p:ext uri="{BB962C8B-B14F-4D97-AF65-F5344CB8AC3E}">
        <p14:creationId xmlns:p14="http://schemas.microsoft.com/office/powerpoint/2010/main" val="26738384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325</TotalTime>
  <Words>352</Words>
  <Application>Microsoft Office PowerPoint</Application>
  <PresentationFormat>Широкоэкранный</PresentationFormat>
  <Paragraphs>24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Arial Black</vt:lpstr>
      <vt:lpstr>Times New Roman</vt:lpstr>
      <vt:lpstr>Trebuchet MS</vt:lpstr>
      <vt:lpstr>Tw Cen MT</vt:lpstr>
      <vt:lpstr>Контур</vt:lpstr>
      <vt:lpstr>Приветствуем Вас на семинар совещании заместителей директора по воспитательной работе в МКОУ «Мехельтинская СОШ»</vt:lpstr>
      <vt:lpstr>Тема семинар-совещания:   «секреты успешного взаимодействия с семьями воспитанников»</vt:lpstr>
      <vt:lpstr>«Чтобы узнать ребенка, надо хорошо знать его семью»                                                                                        /В.А.Сухомлинский/</vt:lpstr>
      <vt:lpstr>«Помните, что ребенок-зеркало жизни своих родителей»                                                  /а.с.Макаренко/</vt:lpstr>
      <vt:lpstr>Старый школьный афоризм гласит:  «Самое сложное в работе с детьми - это работа с их родителями» </vt:lpstr>
      <vt:lpstr>Для ребенка духовным центром, нравственным основанием является семья, ее ценности, устои, отношения - семейный уклад.</vt:lpstr>
      <vt:lpstr>Огромное значение в работе с родителями учащихся класса имеет заранее продуманная и четко организованная система сотрудничества,  так как положительные результаты работы классного руководителя с учащимися во многом зависят от контактов с их родителями   </vt:lpstr>
      <vt:lpstr>Мы, педагоги, прекрасно понимаем, что родители доверили нам самое дорогое сокровище - своих детей, и наша обязанность- оправдать это доверие, а это возможно только при тесном сотрудничестве, общности дел, взаимопонимании всех сторон</vt:lpstr>
      <vt:lpstr>Не менее важная форма взаимодействия семьи и классного руководителя – это ежедневная связь с родителями, которая осуществляется через дневник   Помните, дневник – не жалобная книга.</vt:lpstr>
      <vt:lpstr>Связь классного руководителя с родителями  индивидуальные</vt:lpstr>
      <vt:lpstr>Сделать родителей активными участниками педагогического процесса одна из главных задач школы  Задача учителя – помочь родителям осознать свою родительско-воспитательную миссию, как величайшую ответственность за будущее ребенка. Важно и то, что воспитание учащихся в школе и воспитание в семье – это единый неразрывный процесс.</vt:lpstr>
      <vt:lpstr>При работе с родителями важно соблюдение 1. Не говорить с родителями в гневе, не поучать  Всегда можно найти за что родителям сказать спасибо   В общении с родителями стараться быть доброжелательными, внимательными, тактичными и требовательными  Помнить правило: ребенок –главная цель общения</vt:lpstr>
      <vt:lpstr>Участие родителей в управлении учебно– воспитательным процессом можно организовать с помощью следующих форм деятельности:  1. участие родителей в работе Совета школы 2. участие родителей в работе родительского комитета  </vt:lpstr>
      <vt:lpstr>Цель сотрудничества школы и семьи – создание особого уклада школьной жизни для развития творческого взаимодействия школы и семьи, способствующего самоопределению и самореализации школьника. Взаимодействие образовательного учреждения с семьями обучающихся является залогом полноценного  развития ребенка.  Мы, педагоги, прекрасно понимаем, что родители доверили нам самое дорогое сокровище – своих детей, и наша обязанность – оправдать это доверие  а это возможно только при тесном сотрудничестве,  общности дел, и взаимопонимании всех сторон.  К чему мы должны и стремиться. </vt:lpstr>
      <vt:lpstr>Семь правил успешного проведения родительского собрания  1. Уважайте! 2. Помогайте! 3. Объясняйте! 4. доверяйте!  5. учитесь! 6. Спрашивайте! 7. Благодарите!  Важно! Говорите о проблеме, а не о персоналиях. Отмечайте успехи и резервы. Никаких обсуждений конкретного ребенка. Если хвалите то всех – за что - нибудь. Классный руководитель не диктует правильное решение, а стимулирует к его поиску коллектив родителей.   </vt:lpstr>
      <vt:lpstr>«семья – один из шедевров природы»                                     / д.сантаяна/  Семья – это первый коллектив ребенка, естественная среда его развития, где закладывается основа будущей личности .  Семья и школа – два общественных института, которые стоят у истоков нашего будущего </vt:lpstr>
      <vt:lpstr>«счастлив тот, кто счастлив у себя дома»                                                                                                                                                     /Л.н.Толстой/</vt:lpstr>
      <vt:lpstr>В своей каждодневной работе необходимо донести до сердца каждого родителя следующие строки: «ничего не нужно. Только терпение И скромность. Мир в сердце. Тишина. Немного понимания, внимания к «другому»… . нужна любовь. Спросите у своей совести. Должно быть, в вас остались нервозность, плохое настроение, злость. Ребенок не ошибается он возвращает вам ваше изображение.»                                               /ф.лебойе/</vt:lpstr>
      <vt:lpstr> практика показывает, что некоторые родители не имеют специальных знаний в области воспитания, испытывают трудности в установлении контактов с детьми, педагоги и родители, пытаясь совместно найти наиболее эффективные способы решения этой проблемы, определяют содержание и формы педагогического просвещения. Не все родители откликаются на стремление педагога к сотрудничеству, проявляют интерес к объединению усилий по воспитанию ребенка.</vt:lpstr>
      <vt:lpstr>Педагогам важно установить партнерские отношения с семьей каждого воспитанника, создать атмосферу взаимоподдержки и общности интересов. Именно  семья с раннего детства призвана заложить в ребенка нравственные ценности, ориентиры на построение разумного образа жизни. </vt:lpstr>
      <vt:lpstr>Сегодняшние подростки дадут завтра жизнь новому поколению людей.  Какие люди будут населять землю: разрушители себя и планеты или созидатели? Это во многом зависит от каждого из тех, кто окажется рядом с подростком в роли воспитателя. Надо чтобы, в этой роли выступал прочный союз родителей и учителей их взаимопонимание.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Приветствуем Вас на семинар совещании заместителей директора по воспитательной работе в МКОЙ «Мехельтинская СОШ»</dc:title>
  <dc:creator>Пользователь Windows</dc:creator>
  <cp:lastModifiedBy>Рамазан</cp:lastModifiedBy>
  <cp:revision>11</cp:revision>
  <dcterms:created xsi:type="dcterms:W3CDTF">2022-10-25T17:00:26Z</dcterms:created>
  <dcterms:modified xsi:type="dcterms:W3CDTF">2022-10-26T05:20:25Z</dcterms:modified>
</cp:coreProperties>
</file>